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media/media1.WAV" ContentType="audio/x-wav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media/media4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64" r:id="rId4"/>
    <p:sldId id="258" r:id="rId5"/>
    <p:sldId id="268" r:id="rId6"/>
    <p:sldId id="269" r:id="rId7"/>
    <p:sldId id="274" r:id="rId8"/>
    <p:sldId id="277" r:id="rId9"/>
    <p:sldId id="265" r:id="rId10"/>
    <p:sldId id="266" r:id="rId11"/>
    <p:sldId id="267" r:id="rId12"/>
    <p:sldId id="260" r:id="rId13"/>
    <p:sldId id="261" r:id="rId14"/>
    <p:sldId id="270" r:id="rId15"/>
    <p:sldId id="262" r:id="rId16"/>
    <p:sldId id="271" r:id="rId17"/>
    <p:sldId id="263" r:id="rId18"/>
    <p:sldId id="275" r:id="rId19"/>
    <p:sldId id="273" r:id="rId20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DDEFEF"/>
    <a:srgbClr val="CCFFFF"/>
    <a:srgbClr val="99CCFF"/>
    <a:srgbClr val="FFEC99"/>
    <a:srgbClr val="F6EC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>
      <p:cViewPr varScale="1">
        <p:scale>
          <a:sx n="83" d="100"/>
          <a:sy n="83" d="100"/>
        </p:scale>
        <p:origin x="154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2751162-33B8-4EFD-B9AF-B5D9089516AF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709597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D85F28F-3FA9-4181-8907-5DADFBED5B9B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546848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303801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12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693599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805037-084B-46E2-A139-477CD0B2A457}" type="slidenum">
              <a:rPr lang="fr-CA"/>
              <a:pPr/>
              <a:t>14</a:t>
            </a:fld>
            <a:endParaRPr lang="fr-CA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Particularités</a:t>
            </a:r>
          </a:p>
          <a:p>
            <a:r>
              <a:rPr lang="fr-CA"/>
              <a:t>Pond des œufs, possède un bec de canard, un corps de loutre, une queue de castor.</a:t>
            </a:r>
          </a:p>
        </p:txBody>
      </p:sp>
    </p:spTree>
    <p:extLst>
      <p:ext uri="{BB962C8B-B14F-4D97-AF65-F5344CB8AC3E}">
        <p14:creationId xmlns:p14="http://schemas.microsoft.com/office/powerpoint/2010/main" val="4169715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74672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41F3A-E92B-4240-8EAC-0CE9247934B9}" type="slidenum">
              <a:rPr lang="fr-CA"/>
              <a:pPr/>
              <a:t>3</a:t>
            </a:fld>
            <a:endParaRPr lang="fr-CA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Ne pas oublier de montrer le matériel utilisé pour prendre les photos. </a:t>
            </a:r>
          </a:p>
        </p:txBody>
      </p:sp>
    </p:spTree>
    <p:extLst>
      <p:ext uri="{BB962C8B-B14F-4D97-AF65-F5344CB8AC3E}">
        <p14:creationId xmlns:p14="http://schemas.microsoft.com/office/powerpoint/2010/main" val="1420802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4</a:t>
            </a:fld>
            <a:endParaRPr lang="fr-CA"/>
          </a:p>
        </p:txBody>
      </p:sp>
      <p:pic>
        <p:nvPicPr>
          <p:cNvPr id="6" name="Image 5" descr="Afriqu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70" y="5143504"/>
            <a:ext cx="5000660" cy="258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379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85F0A5-9657-473A-9365-D9C0D2B79BC0}" type="slidenum">
              <a:rPr lang="fr-CA"/>
              <a:pPr/>
              <a:t>5</a:t>
            </a:fld>
            <a:endParaRPr lang="fr-CA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>
                <a:solidFill>
                  <a:srgbClr val="FF0000"/>
                </a:solidFill>
              </a:rPr>
              <a:t>Particularité</a:t>
            </a:r>
          </a:p>
          <a:p>
            <a:r>
              <a:rPr lang="fr-CA" dirty="0"/>
              <a:t>Entre dans son repaire à reculons et sur les genoux.</a:t>
            </a:r>
          </a:p>
        </p:txBody>
      </p:sp>
    </p:spTree>
    <p:extLst>
      <p:ext uri="{BB962C8B-B14F-4D97-AF65-F5344CB8AC3E}">
        <p14:creationId xmlns:p14="http://schemas.microsoft.com/office/powerpoint/2010/main" val="1528321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33E9AD-D071-41D0-B7DD-7919B8EE0BB8}" type="slidenum">
              <a:rPr lang="fr-CA"/>
              <a:pPr/>
              <a:t>6</a:t>
            </a:fld>
            <a:endParaRPr lang="fr-CA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>
                <a:solidFill>
                  <a:srgbClr val="FF0000"/>
                </a:solidFill>
              </a:rPr>
              <a:t>Particularité</a:t>
            </a:r>
          </a:p>
          <a:p>
            <a:r>
              <a:rPr lang="fr-CA"/>
              <a:t>Quand les éléphants se rencontrent, ils se saluent, puis enlacent étroitement leurs trompes jusqu’à ce que leurs bouches entrent en contact.</a:t>
            </a:r>
          </a:p>
        </p:txBody>
      </p:sp>
    </p:spTree>
    <p:extLst>
      <p:ext uri="{BB962C8B-B14F-4D97-AF65-F5344CB8AC3E}">
        <p14:creationId xmlns:p14="http://schemas.microsoft.com/office/powerpoint/2010/main" val="3159277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64177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562433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9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62752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 userDrawn="1"/>
        </p:nvGrpSpPr>
        <p:grpSpPr bwMode="auto">
          <a:xfrm>
            <a:off x="-3175" y="2438400"/>
            <a:ext cx="9147175" cy="1063625"/>
            <a:chOff x="-2" y="1536"/>
            <a:chExt cx="5762" cy="670"/>
          </a:xfrm>
        </p:grpSpPr>
        <p:grpSp>
          <p:nvGrpSpPr>
            <p:cNvPr id="43011" name="Group 3"/>
            <p:cNvGrpSpPr>
              <a:grpSpLocks/>
            </p:cNvGrpSpPr>
            <p:nvPr/>
          </p:nvGrpSpPr>
          <p:grpSpPr bwMode="auto">
            <a:xfrm flipH="1">
              <a:off x="-2" y="1562"/>
              <a:ext cx="5762" cy="638"/>
              <a:chOff x="-2" y="1562"/>
              <a:chExt cx="5762" cy="638"/>
            </a:xfrm>
          </p:grpSpPr>
          <p:sp>
            <p:nvSpPr>
              <p:cNvPr id="43012" name="Freeform 4"/>
              <p:cNvSpPr>
                <a:spLocks/>
              </p:cNvSpPr>
              <p:nvPr/>
            </p:nvSpPr>
            <p:spPr bwMode="ltGray">
              <a:xfrm rot="-5400000">
                <a:off x="2559" y="-993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3" name="Freeform 5"/>
              <p:cNvSpPr>
                <a:spLocks/>
              </p:cNvSpPr>
              <p:nvPr/>
            </p:nvSpPr>
            <p:spPr bwMode="ltGray">
              <a:xfrm rot="-5400000">
                <a:off x="1323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4" name="Freeform 6"/>
              <p:cNvSpPr>
                <a:spLocks/>
              </p:cNvSpPr>
              <p:nvPr/>
            </p:nvSpPr>
            <p:spPr bwMode="ltGray">
              <a:xfrm rot="-5400000">
                <a:off x="982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5" name="Freeform 7"/>
              <p:cNvSpPr>
                <a:spLocks/>
              </p:cNvSpPr>
              <p:nvPr/>
            </p:nvSpPr>
            <p:spPr bwMode="ltGray">
              <a:xfrm rot="-5400000">
                <a:off x="-57" y="175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6" name="Freeform 8"/>
              <p:cNvSpPr>
                <a:spLocks/>
              </p:cNvSpPr>
              <p:nvPr/>
            </p:nvSpPr>
            <p:spPr bwMode="ltGray">
              <a:xfrm rot="-5400000">
                <a:off x="664" y="1733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7" name="Freeform 9"/>
              <p:cNvSpPr>
                <a:spLocks/>
              </p:cNvSpPr>
              <p:nvPr/>
            </p:nvSpPr>
            <p:spPr bwMode="ltGray">
              <a:xfrm rot="-5400000">
                <a:off x="442" y="1699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8" name="Freeform 10"/>
              <p:cNvSpPr>
                <a:spLocks/>
              </p:cNvSpPr>
              <p:nvPr/>
            </p:nvSpPr>
            <p:spPr bwMode="ltGray">
              <a:xfrm rot="-5400000">
                <a:off x="156" y="172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9" name="Freeform 11"/>
              <p:cNvSpPr>
                <a:spLocks/>
              </p:cNvSpPr>
              <p:nvPr/>
            </p:nvSpPr>
            <p:spPr bwMode="ltGray">
              <a:xfrm rot="-5400000">
                <a:off x="3211" y="166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0" name="Freeform 12"/>
              <p:cNvSpPr>
                <a:spLocks/>
              </p:cNvSpPr>
              <p:nvPr/>
            </p:nvSpPr>
            <p:spPr bwMode="ltGray">
              <a:xfrm rot="-5400000">
                <a:off x="2870" y="1664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1" name="Freeform 13"/>
              <p:cNvSpPr>
                <a:spLocks/>
              </p:cNvSpPr>
              <p:nvPr/>
            </p:nvSpPr>
            <p:spPr bwMode="ltGray">
              <a:xfrm rot="-5400000">
                <a:off x="1830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2" name="Freeform 14"/>
              <p:cNvSpPr>
                <a:spLocks/>
              </p:cNvSpPr>
              <p:nvPr/>
            </p:nvSpPr>
            <p:spPr bwMode="ltGray">
              <a:xfrm rot="-5400000">
                <a:off x="2551" y="1728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3" name="Freeform 15"/>
              <p:cNvSpPr>
                <a:spLocks/>
              </p:cNvSpPr>
              <p:nvPr/>
            </p:nvSpPr>
            <p:spPr bwMode="ltGray">
              <a:xfrm rot="-5400000">
                <a:off x="2330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4" name="Freeform 16"/>
              <p:cNvSpPr>
                <a:spLocks/>
              </p:cNvSpPr>
              <p:nvPr/>
            </p:nvSpPr>
            <p:spPr bwMode="ltGray">
              <a:xfrm rot="-5400000">
                <a:off x="2043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5" name="Freeform 17"/>
              <p:cNvSpPr>
                <a:spLocks/>
              </p:cNvSpPr>
              <p:nvPr/>
            </p:nvSpPr>
            <p:spPr bwMode="ltGray">
              <a:xfrm rot="-5400000">
                <a:off x="4077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6" name="Freeform 18"/>
              <p:cNvSpPr>
                <a:spLocks/>
              </p:cNvSpPr>
              <p:nvPr/>
            </p:nvSpPr>
            <p:spPr bwMode="ltGray">
              <a:xfrm rot="-5400000">
                <a:off x="3736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7" name="Freeform 19"/>
              <p:cNvSpPr>
                <a:spLocks/>
              </p:cNvSpPr>
              <p:nvPr/>
            </p:nvSpPr>
            <p:spPr bwMode="ltGray">
              <a:xfrm rot="-5400000">
                <a:off x="4584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8" name="Freeform 20"/>
              <p:cNvSpPr>
                <a:spLocks/>
              </p:cNvSpPr>
              <p:nvPr/>
            </p:nvSpPr>
            <p:spPr bwMode="ltGray">
              <a:xfrm>
                <a:off x="5469" y="1562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9" name="Freeform 21"/>
              <p:cNvSpPr>
                <a:spLocks/>
              </p:cNvSpPr>
              <p:nvPr/>
            </p:nvSpPr>
            <p:spPr bwMode="ltGray">
              <a:xfrm rot="-5400000">
                <a:off x="5084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30" name="Freeform 22"/>
              <p:cNvSpPr>
                <a:spLocks/>
              </p:cNvSpPr>
              <p:nvPr/>
            </p:nvSpPr>
            <p:spPr bwMode="ltGray">
              <a:xfrm rot="-5400000">
                <a:off x="4797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sp>
          <p:nvSpPr>
            <p:cNvPr id="43031" name="Freeform 23"/>
            <p:cNvSpPr>
              <a:spLocks/>
            </p:cNvSpPr>
            <p:nvPr/>
          </p:nvSpPr>
          <p:spPr bwMode="ltGray">
            <a:xfrm flipH="1">
              <a:off x="-2" y="1536"/>
              <a:ext cx="5762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540000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3032" name="Freeform 24"/>
            <p:cNvSpPr>
              <a:spLocks/>
            </p:cNvSpPr>
            <p:nvPr/>
          </p:nvSpPr>
          <p:spPr bwMode="ltGray">
            <a:xfrm flipH="1">
              <a:off x="-2" y="2017"/>
              <a:ext cx="5761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5400000" scaled="1"/>
            </a:gra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43033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685800" y="928688"/>
            <a:ext cx="7772400" cy="1555750"/>
          </a:xfrm>
        </p:spPr>
        <p:txBody>
          <a:bodyPr anchor="b">
            <a:spAutoFit/>
          </a:bodyPr>
          <a:lstStyle>
            <a:lvl1pPr algn="ctr">
              <a:defRPr sz="4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r>
              <a:rPr lang="fr-FR"/>
              <a:t>Cliquez pour modifier le style du titre du masque</a:t>
            </a:r>
          </a:p>
        </p:txBody>
      </p:sp>
      <p:sp>
        <p:nvSpPr>
          <p:cNvPr id="43034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1166813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40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3035" name="Rectangle 27"/>
          <p:cNvSpPr>
            <a:spLocks noGrp="1" noChangeArrowheads="1"/>
          </p:cNvSpPr>
          <p:nvPr>
            <p:ph type="dt" sz="half" idx="2"/>
          </p:nvPr>
        </p:nvSpPr>
        <p:spPr>
          <a:xfrm>
            <a:off x="1166813" y="6248400"/>
            <a:ext cx="1905000" cy="4572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fr-FR"/>
          </a:p>
        </p:txBody>
      </p:sp>
      <p:sp>
        <p:nvSpPr>
          <p:cNvPr id="43036" name="Rectangle 2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fr-FR"/>
          </a:p>
        </p:txBody>
      </p:sp>
      <p:sp>
        <p:nvSpPr>
          <p:cNvPr id="43037" name="Rectangle 2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035897CE-8472-4B34-9FAE-42A78A4097D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39C1F-5ED7-42A9-A1A6-62B4201D522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002463" y="457200"/>
            <a:ext cx="1943100" cy="56388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73163" y="457200"/>
            <a:ext cx="5676900" cy="56388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3FA4A9-FF24-41A2-A7BC-030F3FE91D0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re. Texte et image de la bibliothè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fr-FR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'image de la bibliothèque 3"/>
          <p:cNvSpPr>
            <a:spLocks noGrp="1"/>
          </p:cNvSpPr>
          <p:nvPr>
            <p:ph type="clipArt"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3D0F375-6B62-4AD1-A176-37209CC3E98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re. Image de la bibliothèqu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fr-FR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e l'image de la bibliothèque 2"/>
          <p:cNvSpPr>
            <a:spLocks noGrp="1"/>
          </p:cNvSpPr>
          <p:nvPr>
            <p:ph type="clipArt"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C3D45A7-56BE-4C6D-AB24-0E293C0E562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re et contenu su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7772400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73163" y="4114800"/>
            <a:ext cx="7772400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EB4666-8F38-45A9-A2C3-DAB3EB54A58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1173163" y="457200"/>
            <a:ext cx="7772400" cy="5638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7AA0235-A8F1-4341-8794-BBCB0F83526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fr-FR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F513E0-97A3-459B-9F33-E3F23CC77EA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C07C1-6D5D-4E02-86C7-DD8633E00C2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fr-FR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B188DC-2AB7-47F4-A0EE-384AF5AE5A5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18871B-24FC-43AA-BDBB-D2C1246C284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979EC-DC40-4CCC-B0CC-408E1440B39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6449B-2C99-429E-8E96-73917AFE451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7B904-4073-435B-8262-6B90B15805A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4F7254-696D-4C1A-A94C-3E369CC5C59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C99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1026"/>
          <p:cNvGrpSpPr>
            <a:grpSpLocks/>
          </p:cNvGrpSpPr>
          <p:nvPr/>
        </p:nvGrpSpPr>
        <p:grpSpPr bwMode="auto">
          <a:xfrm>
            <a:off x="0" y="-4763"/>
            <a:ext cx="1063625" cy="6858001"/>
            <a:chOff x="0" y="-3"/>
            <a:chExt cx="670" cy="4320"/>
          </a:xfrm>
        </p:grpSpPr>
        <p:grpSp>
          <p:nvGrpSpPr>
            <p:cNvPr id="41987" name="Group 1027"/>
            <p:cNvGrpSpPr>
              <a:grpSpLocks/>
            </p:cNvGrpSpPr>
            <p:nvPr/>
          </p:nvGrpSpPr>
          <p:grpSpPr bwMode="auto">
            <a:xfrm rot="16200000" flipH="1">
              <a:off x="-1815" y="1838"/>
              <a:ext cx="4320" cy="638"/>
              <a:chOff x="-2" y="1562"/>
              <a:chExt cx="5762" cy="638"/>
            </a:xfrm>
          </p:grpSpPr>
          <p:sp>
            <p:nvSpPr>
              <p:cNvPr id="41988" name="Freeform 1028"/>
              <p:cNvSpPr>
                <a:spLocks/>
              </p:cNvSpPr>
              <p:nvPr/>
            </p:nvSpPr>
            <p:spPr bwMode="ltGray">
              <a:xfrm rot="-5400000">
                <a:off x="2559" y="-993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89" name="Freeform 1029"/>
              <p:cNvSpPr>
                <a:spLocks/>
              </p:cNvSpPr>
              <p:nvPr/>
            </p:nvSpPr>
            <p:spPr bwMode="ltGray">
              <a:xfrm rot="-5400000">
                <a:off x="1323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0" name="Freeform 1030"/>
              <p:cNvSpPr>
                <a:spLocks/>
              </p:cNvSpPr>
              <p:nvPr/>
            </p:nvSpPr>
            <p:spPr bwMode="ltGray">
              <a:xfrm rot="-5400000">
                <a:off x="982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1" name="Freeform 1031"/>
              <p:cNvSpPr>
                <a:spLocks/>
              </p:cNvSpPr>
              <p:nvPr/>
            </p:nvSpPr>
            <p:spPr bwMode="ltGray">
              <a:xfrm rot="-5400000">
                <a:off x="-57" y="175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2" name="Freeform 1032"/>
              <p:cNvSpPr>
                <a:spLocks/>
              </p:cNvSpPr>
              <p:nvPr/>
            </p:nvSpPr>
            <p:spPr bwMode="ltGray">
              <a:xfrm rot="-5400000">
                <a:off x="664" y="1733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3" name="Freeform 1033"/>
              <p:cNvSpPr>
                <a:spLocks/>
              </p:cNvSpPr>
              <p:nvPr/>
            </p:nvSpPr>
            <p:spPr bwMode="ltGray">
              <a:xfrm rot="-5400000">
                <a:off x="442" y="1699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4" name="Freeform 1034"/>
              <p:cNvSpPr>
                <a:spLocks/>
              </p:cNvSpPr>
              <p:nvPr/>
            </p:nvSpPr>
            <p:spPr bwMode="ltGray">
              <a:xfrm rot="-5400000">
                <a:off x="156" y="172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5" name="Freeform 1035"/>
              <p:cNvSpPr>
                <a:spLocks/>
              </p:cNvSpPr>
              <p:nvPr/>
            </p:nvSpPr>
            <p:spPr bwMode="ltGray">
              <a:xfrm rot="-5400000">
                <a:off x="3211" y="166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6" name="Freeform 1036"/>
              <p:cNvSpPr>
                <a:spLocks/>
              </p:cNvSpPr>
              <p:nvPr/>
            </p:nvSpPr>
            <p:spPr bwMode="ltGray">
              <a:xfrm rot="-5400000">
                <a:off x="2870" y="1664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7" name="Freeform 1037"/>
              <p:cNvSpPr>
                <a:spLocks/>
              </p:cNvSpPr>
              <p:nvPr/>
            </p:nvSpPr>
            <p:spPr bwMode="ltGray">
              <a:xfrm rot="-5400000">
                <a:off x="1830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8" name="Freeform 1038"/>
              <p:cNvSpPr>
                <a:spLocks/>
              </p:cNvSpPr>
              <p:nvPr/>
            </p:nvSpPr>
            <p:spPr bwMode="ltGray">
              <a:xfrm rot="-5400000">
                <a:off x="2551" y="1728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9" name="Freeform 1039"/>
              <p:cNvSpPr>
                <a:spLocks/>
              </p:cNvSpPr>
              <p:nvPr/>
            </p:nvSpPr>
            <p:spPr bwMode="ltGray">
              <a:xfrm rot="-5400000">
                <a:off x="2330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0" name="Freeform 1040"/>
              <p:cNvSpPr>
                <a:spLocks/>
              </p:cNvSpPr>
              <p:nvPr/>
            </p:nvSpPr>
            <p:spPr bwMode="ltGray">
              <a:xfrm rot="-5400000">
                <a:off x="2043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1" name="Freeform 1041"/>
              <p:cNvSpPr>
                <a:spLocks/>
              </p:cNvSpPr>
              <p:nvPr/>
            </p:nvSpPr>
            <p:spPr bwMode="ltGray">
              <a:xfrm rot="-5400000">
                <a:off x="4077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2" name="Freeform 1042"/>
              <p:cNvSpPr>
                <a:spLocks/>
              </p:cNvSpPr>
              <p:nvPr/>
            </p:nvSpPr>
            <p:spPr bwMode="ltGray">
              <a:xfrm rot="-5400000">
                <a:off x="3736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3" name="Freeform 1043"/>
              <p:cNvSpPr>
                <a:spLocks/>
              </p:cNvSpPr>
              <p:nvPr/>
            </p:nvSpPr>
            <p:spPr bwMode="ltGray">
              <a:xfrm rot="-5400000">
                <a:off x="4584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4" name="Freeform 1044"/>
              <p:cNvSpPr>
                <a:spLocks/>
              </p:cNvSpPr>
              <p:nvPr/>
            </p:nvSpPr>
            <p:spPr bwMode="ltGray">
              <a:xfrm>
                <a:off x="5469" y="1562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5" name="Freeform 1045"/>
              <p:cNvSpPr>
                <a:spLocks/>
              </p:cNvSpPr>
              <p:nvPr/>
            </p:nvSpPr>
            <p:spPr bwMode="ltGray">
              <a:xfrm rot="-5400000">
                <a:off x="5084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6" name="Freeform 1046"/>
              <p:cNvSpPr>
                <a:spLocks/>
              </p:cNvSpPr>
              <p:nvPr/>
            </p:nvSpPr>
            <p:spPr bwMode="ltGray">
              <a:xfrm rot="-5400000">
                <a:off x="4797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sp>
          <p:nvSpPr>
            <p:cNvPr id="42007" name="Freeform 1047"/>
            <p:cNvSpPr>
              <a:spLocks/>
            </p:cNvSpPr>
            <p:nvPr/>
          </p:nvSpPr>
          <p:spPr bwMode="ltGray">
            <a:xfrm rot="16200000" flipH="1">
              <a:off x="-1954" y="1951"/>
              <a:ext cx="4320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2008" name="Freeform 1048"/>
            <p:cNvSpPr>
              <a:spLocks/>
            </p:cNvSpPr>
            <p:nvPr/>
          </p:nvSpPr>
          <p:spPr bwMode="ltGray">
            <a:xfrm rot="16200000" flipH="1">
              <a:off x="-1584" y="2062"/>
              <a:ext cx="4319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42009" name="Rectangle 1049"/>
          <p:cNvSpPr>
            <a:spLocks noGrp="1" noChangeArrowheads="1"/>
          </p:cNvSpPr>
          <p:nvPr>
            <p:ph type="title"/>
          </p:nvPr>
        </p:nvSpPr>
        <p:spPr bwMode="auto">
          <a:xfrm>
            <a:off x="1173163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 du masque</a:t>
            </a:r>
          </a:p>
        </p:txBody>
      </p:sp>
      <p:sp>
        <p:nvSpPr>
          <p:cNvPr id="42010" name="Rectangle 105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3163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2011" name="Rectangle 105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3163" y="62658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42012" name="Rectangle 105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42013" name="Rectangle 10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fld id="{0248543F-2A0C-4BB9-B0AE-57BA5E0A1D9C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txStyles>
    <p:titleStyle>
      <a:lvl1pPr algn="l" rtl="0" fontAlgn="base">
        <a:spcBef>
          <a:spcPct val="0"/>
        </a:spcBef>
        <a:spcAft>
          <a:spcPct val="0"/>
        </a:spcAft>
        <a:defRPr lang="fr-FR" sz="4400" b="1" dirty="0" smtClean="0">
          <a:ln w="12700">
            <a:solidFill>
              <a:schemeClr val="tx2">
                <a:satMod val="155000"/>
              </a:schemeClr>
            </a:solidFill>
            <a:prstDash val="solid"/>
          </a:ln>
          <a:solidFill>
            <a:schemeClr val="bg2">
              <a:tint val="85000"/>
              <a:satMod val="155000"/>
            </a:schemeClr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n"/>
        <a:defRPr sz="3200">
          <a:solidFill>
            <a:schemeClr val="hlink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hlink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hlink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hlink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wmf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wmf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slide" Target="slide1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.wmf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audio4.wav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wmf"/><Relationship Id="rId5" Type="http://schemas.openxmlformats.org/officeDocument/2006/relationships/slide" Target="slide2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4.xml"/><Relationship Id="rId7" Type="http://schemas.openxmlformats.org/officeDocument/2006/relationships/slide" Target="slide1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slide" Target="slide5.xml"/><Relationship Id="rId7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microsoft.com/office/2007/relationships/media" Target="../media/media2.wmv"/><Relationship Id="rId7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4" Type="http://schemas.openxmlformats.org/officeDocument/2006/relationships/video" Target="../media/media2.wmv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9.png"/><Relationship Id="rId7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parent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 bwMode="auto">
          <a:xfrm>
            <a:off x="1785918" y="4214818"/>
            <a:ext cx="1885950" cy="188595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8596" y="714356"/>
            <a:ext cx="6381750" cy="1555750"/>
          </a:xfrm>
        </p:spPr>
        <p:txBody>
          <a:bodyPr wrap="none"/>
          <a:lstStyle/>
          <a:p>
            <a:r>
              <a:rPr lang="fr-CA" dirty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VOYAGE</a:t>
            </a:r>
            <a:br>
              <a:rPr lang="fr-CA" dirty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fr-CA" dirty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AUTOUR DU MONDE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43372" y="4000504"/>
            <a:ext cx="3633787" cy="2143140"/>
          </a:xfrm>
        </p:spPr>
        <p:txBody>
          <a:bodyPr/>
          <a:lstStyle/>
          <a:p>
            <a:r>
              <a:rPr lang="fr-CA" dirty="0">
                <a:ln>
                  <a:solidFill>
                    <a:schemeClr val="tx1"/>
                  </a:solidFill>
                </a:ln>
              </a:rPr>
              <a:t>Présenté</a:t>
            </a:r>
          </a:p>
          <a:p>
            <a:r>
              <a:rPr lang="fr-CA" dirty="0">
                <a:ln>
                  <a:solidFill>
                    <a:schemeClr val="tx1"/>
                  </a:solidFill>
                </a:ln>
              </a:rPr>
              <a:t>par</a:t>
            </a:r>
          </a:p>
          <a:p>
            <a:r>
              <a:rPr lang="fr-CA" dirty="0">
                <a:ln>
                  <a:solidFill>
                    <a:schemeClr val="tx1"/>
                  </a:solidFill>
                </a:ln>
              </a:rPr>
              <a:t>Lise et Paul</a:t>
            </a:r>
          </a:p>
        </p:txBody>
      </p:sp>
      <p:pic>
        <p:nvPicPr>
          <p:cNvPr id="2057" name="Picture 9" descr="j0254487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929454" y="214290"/>
            <a:ext cx="2035160" cy="2044008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3" name="VIBEDN05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BIRD10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89272" y="766818"/>
            <a:ext cx="7099152" cy="53243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01" y="3429000"/>
            <a:ext cx="4214841" cy="107721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>
            <a:spAutoFit/>
          </a:bodyPr>
          <a:lstStyle/>
          <a:p>
            <a:r>
              <a:rPr lang="fr-CA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Le plus </a:t>
            </a:r>
            <a:r>
              <a:rPr lang="fr-CA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beau</a:t>
            </a:r>
            <a:br>
              <a:rPr lang="fr-CA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</a:br>
            <a:r>
              <a:rPr lang="fr-CA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perroquet </a:t>
            </a:r>
            <a:r>
              <a:rPr lang="fr-CA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du monde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285728"/>
            <a:ext cx="77724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Ara</a:t>
            </a:r>
          </a:p>
        </p:txBody>
      </p:sp>
      <p:sp>
        <p:nvSpPr>
          <p:cNvPr id="5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Ouistiti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Le plus petit singe de sa famille</a:t>
            </a:r>
          </a:p>
        </p:txBody>
      </p:sp>
      <p:sp>
        <p:nvSpPr>
          <p:cNvPr id="26628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ASIE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563" y="2121562"/>
            <a:ext cx="3810000" cy="3834075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grpSp>
        <p:nvGrpSpPr>
          <p:cNvPr id="7176" name="Group 8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7177" name="Comment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7178" name="AutoShape 10" descr="GLOBE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AUSTRALIE</a:t>
            </a: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02" y="2216046"/>
            <a:ext cx="3760921" cy="3645107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Espace réservé du contenu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>
                <a:hlinkClick r:id="rId3" action="ppaction://hlinksldjump"/>
              </a:rPr>
              <a:t>Ornithorynque</a:t>
            </a:r>
            <a:endParaRPr lang="fr-CA" dirty="0"/>
          </a:p>
          <a:p>
            <a:r>
              <a:rPr lang="fr-CA" dirty="0"/>
              <a:t>Kangourou</a:t>
            </a:r>
          </a:p>
          <a:p>
            <a:endParaRPr lang="fr-CA" dirty="0"/>
          </a:p>
        </p:txBody>
      </p:sp>
      <p:sp>
        <p:nvSpPr>
          <p:cNvPr id="8201" name="Comment 9"/>
          <p:cNvSpPr>
            <a:spLocks noChangeArrowheads="1"/>
          </p:cNvSpPr>
          <p:nvPr/>
        </p:nvSpPr>
        <p:spPr bwMode="auto">
          <a:xfrm>
            <a:off x="54102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8202" name="Group 10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8203" name="Comment 11"/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8204" name="AutoShape 12" descr="GLOBE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Ornithorynque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Mammifère semi-aquatique</a:t>
            </a:r>
          </a:p>
        </p:txBody>
      </p:sp>
      <p:sp>
        <p:nvSpPr>
          <p:cNvPr id="38916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8917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CANADA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sz="2800"/>
              <a:t>Inuit</a:t>
            </a:r>
          </a:p>
          <a:p>
            <a:r>
              <a:rPr lang="fr-CA" sz="2800"/>
              <a:t>Manitobains</a:t>
            </a:r>
          </a:p>
          <a:p>
            <a:r>
              <a:rPr lang="fr-CA" sz="2800">
                <a:hlinkClick r:id="rId2" action="ppaction://hlinksldjump"/>
              </a:rPr>
              <a:t>Cornemuseurs</a:t>
            </a:r>
            <a:endParaRPr lang="fr-CA" sz="2800"/>
          </a:p>
        </p:txBody>
      </p:sp>
      <p:pic>
        <p:nvPicPr>
          <p:cNvPr id="9221" name="Picture 5" descr="CANDA0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1447800"/>
            <a:ext cx="4191000" cy="2722563"/>
          </a:xfrm>
          <a:prstGeom prst="rect">
            <a:avLst/>
          </a:prstGeom>
          <a:noFill/>
        </p:spPr>
      </p:pic>
      <p:sp>
        <p:nvSpPr>
          <p:cNvPr id="9223" name="Comment 7"/>
          <p:cNvSpPr>
            <a:spLocks noChangeArrowheads="1"/>
          </p:cNvSpPr>
          <p:nvPr/>
        </p:nvSpPr>
        <p:spPr bwMode="auto">
          <a:xfrm>
            <a:off x="11430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9224" name="Group 8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9225" name="Comment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9226" name="AutoShape 10" descr="GLOBE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Cornemuseurs</a:t>
            </a:r>
          </a:p>
        </p:txBody>
      </p:sp>
      <p:pic>
        <p:nvPicPr>
          <p:cNvPr id="45064" name="Picture 8" descr="cornemus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2928934"/>
            <a:ext cx="2125663" cy="3733800"/>
          </a:xfrm>
          <a:prstGeom prst="rect">
            <a:avLst/>
          </a:prstGeom>
          <a:noFill/>
        </p:spPr>
      </p:pic>
      <p:pic>
        <p:nvPicPr>
          <p:cNvPr id="45077" name="Picture 21" descr="ag00623_"/>
          <p:cNvPicPr>
            <a:picLocks noChangeAspect="1" noChangeArrowheads="1" noCrop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413957" y="423440"/>
            <a:ext cx="2371725" cy="59578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5072" name="AutoShape 16">
            <a:hlinkClick r:id="" action="ppaction://hlinkshowjump?jump=lastslideviewed" highlightClick="1" endSnd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5068" name="Comment 12">
            <a:hlinkClick r:id="" action="ppaction://noaction">
              <a:snd r:embed="rId6" name="cornemuse.wav"/>
            </a:hlinkClick>
          </p:cNvPr>
          <p:cNvSpPr>
            <a:spLocks noChangeArrowheads="1"/>
          </p:cNvSpPr>
          <p:nvPr/>
        </p:nvSpPr>
        <p:spPr bwMode="auto">
          <a:xfrm>
            <a:off x="4000496" y="4000504"/>
            <a:ext cx="1828800" cy="5905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fr-CA" sz="1600">
                <a:solidFill>
                  <a:srgbClr val="000000"/>
                </a:solidFill>
                <a:latin typeface="Arial" charset="0"/>
              </a:rPr>
              <a:t>Son de la cornemuse</a:t>
            </a:r>
          </a:p>
        </p:txBody>
      </p:sp>
      <p:pic>
        <p:nvPicPr>
          <p:cNvPr id="45074" name="cornemuse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5372096" y="4152904"/>
            <a:ext cx="304800" cy="304800"/>
          </a:xfrm>
          <a:prstGeom prst="rect">
            <a:avLst/>
          </a:prstGeom>
          <a:noFill/>
        </p:spPr>
      </p:pic>
      <p:sp>
        <p:nvSpPr>
          <p:cNvPr id="45076" name="AutoShape 20">
            <a:hlinkClick r:id="rId8" action="ppaction://hlinksldjump" highlightClick="1" endSnd="1"/>
          </p:cNvPr>
          <p:cNvSpPr>
            <a:spLocks noChangeArrowheads="1"/>
          </p:cNvSpPr>
          <p:nvPr/>
        </p:nvSpPr>
        <p:spPr bwMode="auto">
          <a:xfrm>
            <a:off x="4457696" y="4838704"/>
            <a:ext cx="1309694" cy="338554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CA" sz="1600">
                <a:solidFill>
                  <a:srgbClr val="000000"/>
                </a:solidFill>
                <a:latin typeface="Arial" charset="0"/>
              </a:rPr>
              <a:t>Arrêt du son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714488"/>
            <a:ext cx="7772400" cy="4448196"/>
          </a:xfrm>
        </p:spPr>
        <p:txBody>
          <a:bodyPr/>
          <a:lstStyle/>
          <a:p>
            <a:r>
              <a:rPr lang="fr-CA"/>
              <a:t>Écossais </a:t>
            </a:r>
            <a:r>
              <a:rPr lang="fr-CA" smtClean="0"/>
              <a:t>jouant de la</a:t>
            </a:r>
            <a:br>
              <a:rPr lang="fr-CA" smtClean="0"/>
            </a:br>
            <a:r>
              <a:rPr lang="fr-CA" smtClean="0"/>
              <a:t>cornemuse</a:t>
            </a:r>
            <a:endParaRPr lang="fr-C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5" fill="hold"/>
                                        <p:tgtEl>
                                          <p:spTgt spid="450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7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7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EUROPE</a:t>
            </a: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20" y="1988840"/>
            <a:ext cx="3809685" cy="3096512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Espace réservé du contenu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>
                <a:hlinkClick r:id="rId3" action="ppaction://hlinksldjump"/>
              </a:rPr>
              <a:t>Tour de Pise</a:t>
            </a:r>
            <a:endParaRPr lang="fr-CA" dirty="0"/>
          </a:p>
          <a:p>
            <a:r>
              <a:rPr lang="fr-CA" dirty="0">
                <a:hlinkClick r:id="rId4" action="ppaction://hlinksldjump"/>
              </a:rPr>
              <a:t>L’Everest</a:t>
            </a:r>
            <a:endParaRPr lang="fr-CA" dirty="0"/>
          </a:p>
          <a:p>
            <a:r>
              <a:rPr lang="fr-CA" dirty="0"/>
              <a:t>Les champs de tulipes d’Amsterdam</a:t>
            </a:r>
          </a:p>
          <a:p>
            <a:endParaRPr lang="fr-CA" dirty="0"/>
          </a:p>
        </p:txBody>
      </p:sp>
      <p:grpSp>
        <p:nvGrpSpPr>
          <p:cNvPr id="11275" name="Group 11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11270" name="Comment 6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11272" name="AutoShape 8" descr="GLOBE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6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11274" name="Comment 10"/>
          <p:cNvSpPr>
            <a:spLocks noChangeArrowheads="1"/>
          </p:cNvSpPr>
          <p:nvPr/>
        </p:nvSpPr>
        <p:spPr bwMode="auto">
          <a:xfrm>
            <a:off x="11430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solidFill>
                <a:sysClr val="windowText" lastClr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9" name="Picture 11" descr="PL_WL029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165673" y="1385888"/>
            <a:ext cx="3353391" cy="5395912"/>
          </a:xfrm>
          <a:prstGeom prst="parallelogram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8143" name="AutoShape 1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1800368" y="457200"/>
            <a:ext cx="6084000" cy="1143000"/>
          </a:xfrm>
        </p:spPr>
        <p:txBody>
          <a:bodyPr>
            <a:prstTxWarp prst="textWave1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CA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Tour de Pise</a:t>
            </a:r>
          </a:p>
        </p:txBody>
      </p:sp>
    </p:spTree>
    <p:extLst>
      <p:ext uri="{BB962C8B-B14F-4D97-AF65-F5344CB8AC3E}">
        <p14:creationId xmlns:p14="http://schemas.microsoft.com/office/powerpoint/2010/main" val="12704041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4" name="Picture 6" descr="everes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5597" y="2057400"/>
            <a:ext cx="4981575" cy="4137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3253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</p:spPr>
        <p:txBody>
          <a:bodyPr wrap="none" numCol="1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/>
            <a:endParaRPr lang="fr-FR" sz="3600" b="1" kern="1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Impact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44384" y="457200"/>
            <a:ext cx="60840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DoubleWave1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r-FR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L'Everest</a:t>
            </a:r>
            <a:endParaRPr lang="fr-CA" sz="2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Parties du globe visitées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dirty="0">
                <a:hlinkClick r:id="rId3" action="ppaction://hlinksldjump"/>
              </a:rPr>
              <a:t>Afrique</a:t>
            </a:r>
            <a:endParaRPr lang="fr-CA" dirty="0"/>
          </a:p>
          <a:p>
            <a:r>
              <a:rPr lang="fr-CA" dirty="0">
                <a:hlinkClick r:id="rId4" action="ppaction://hlinksldjump"/>
              </a:rPr>
              <a:t>Amérique du Sud</a:t>
            </a:r>
            <a:endParaRPr lang="fr-CA" dirty="0"/>
          </a:p>
          <a:p>
            <a:r>
              <a:rPr lang="fr-CA" dirty="0">
                <a:hlinkClick r:id="rId5" action="ppaction://hlinksldjump"/>
              </a:rPr>
              <a:t>Asie</a:t>
            </a:r>
            <a:endParaRPr lang="fr-CA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>
                <a:hlinkClick r:id="rId6" action="ppaction://hlinksldjump"/>
              </a:rPr>
              <a:t>Australie</a:t>
            </a:r>
            <a:endParaRPr lang="fr-CA" dirty="0"/>
          </a:p>
          <a:p>
            <a:r>
              <a:rPr lang="fr-CA" dirty="0">
                <a:hlinkClick r:id="rId7" action="ppaction://hlinksldjump"/>
              </a:rPr>
              <a:t>Canada</a:t>
            </a:r>
            <a:endParaRPr lang="fr-CA" dirty="0"/>
          </a:p>
          <a:p>
            <a:r>
              <a:rPr lang="fr-CA" dirty="0">
                <a:hlinkClick r:id="rId8" action="ppaction://hlinksldjump"/>
              </a:rPr>
              <a:t>Europe</a:t>
            </a:r>
            <a:endParaRPr lang="fr-CA" dirty="0"/>
          </a:p>
        </p:txBody>
      </p:sp>
      <p:sp>
        <p:nvSpPr>
          <p:cNvPr id="3078" name="Comment 6"/>
          <p:cNvSpPr>
            <a:spLocks noChangeArrowheads="1"/>
          </p:cNvSpPr>
          <p:nvPr/>
        </p:nvSpPr>
        <p:spPr bwMode="auto">
          <a:xfrm>
            <a:off x="11430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GLOBE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2136775" y="685800"/>
            <a:ext cx="4868863" cy="48768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785918" y="2000240"/>
            <a:ext cx="5650906" cy="1569660"/>
          </a:xfr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r>
              <a:rPr lang="fr-CA" dirty="0" smtClean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SUJETS</a:t>
            </a:r>
            <a:br>
              <a:rPr lang="fr-CA" dirty="0" smtClean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fr-CA" dirty="0" smtClean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PHOTOGRAPHIÉS</a:t>
            </a:r>
            <a:endParaRPr lang="fr-CA" dirty="0">
              <a:effectLst>
                <a:outerShdw blurRad="38100" dist="38100" dir="2700000" algn="tl">
                  <a:srgbClr val="000000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AFRIQUE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sz="2800" dirty="0">
                <a:hlinkClick r:id="rId3" action="ppaction://hlinksldjump"/>
              </a:rPr>
              <a:t>Phacochère</a:t>
            </a:r>
            <a:endParaRPr lang="fr-CA" sz="2800" dirty="0"/>
          </a:p>
          <a:p>
            <a:r>
              <a:rPr lang="fr-CA" sz="2800" dirty="0" err="1">
                <a:hlinkClick r:id="rId4" action="ppaction://hlinksldjump"/>
              </a:rPr>
              <a:t>Loxodonta</a:t>
            </a:r>
            <a:r>
              <a:rPr lang="fr-CA" sz="2800" dirty="0">
                <a:hlinkClick r:id="rId4" action="ppaction://hlinksldjump"/>
              </a:rPr>
              <a:t> </a:t>
            </a:r>
            <a:r>
              <a:rPr lang="fr-CA" sz="2800" dirty="0" err="1">
                <a:hlinkClick r:id="rId4" action="ppaction://hlinksldjump"/>
              </a:rPr>
              <a:t>africana</a:t>
            </a:r>
            <a:r>
              <a:rPr lang="fr-CA" sz="2800" dirty="0">
                <a:hlinkClick r:id="rId4" action="ppaction://hlinksldjump"/>
              </a:rPr>
              <a:t> </a:t>
            </a:r>
            <a:r>
              <a:rPr lang="fr-CA" sz="2800" dirty="0" err="1">
                <a:hlinkClick r:id="rId4" action="ppaction://hlinksldjump"/>
              </a:rPr>
              <a:t>cyclotis</a:t>
            </a:r>
            <a:endParaRPr lang="fr-CA" sz="2800" dirty="0"/>
          </a:p>
          <a:p>
            <a:r>
              <a:rPr lang="fr-CA" sz="2800" dirty="0">
                <a:hlinkClick r:id="rId5" action="ppaction://hlinksldjump"/>
              </a:rPr>
              <a:t>Harde de lions</a:t>
            </a:r>
            <a:endParaRPr lang="fr-CA" sz="2800" dirty="0"/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563" y="1987061"/>
            <a:ext cx="3810000" cy="4103077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224" name="Comment 128"/>
          <p:cNvSpPr>
            <a:spLocks noChangeArrowheads="1"/>
          </p:cNvSpPr>
          <p:nvPr/>
        </p:nvSpPr>
        <p:spPr bwMode="auto">
          <a:xfrm>
            <a:off x="11430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4225" name="Group 129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4226" name="Comment 130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4227" name="AutoShape 131" descr="GLOBE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8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Phacochère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Cochon, cousin du sanglier</a:t>
            </a:r>
          </a:p>
        </p:txBody>
      </p:sp>
      <p:sp>
        <p:nvSpPr>
          <p:cNvPr id="29704" name="AutoShape 8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Loxodonta africana cyclotis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Éléphant de la forêt</a:t>
            </a:r>
          </a:p>
        </p:txBody>
      </p:sp>
      <p:sp>
        <p:nvSpPr>
          <p:cNvPr id="32773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26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Harde de lions</a:t>
            </a:r>
          </a:p>
        </p:txBody>
      </p:sp>
      <p:pic>
        <p:nvPicPr>
          <p:cNvPr id="54292" name="Picture 1044" descr="lion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7338" y="3487738"/>
            <a:ext cx="2376487" cy="2989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4278" name="AutoShape 1030">
            <a:hlinkClick r:id="" action="ppaction://hlinkshowjump?jump=lastslideviewed" highlightClick="1" endSnd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4280" name="Comment 1032">
            <a:hlinkClick r:id="" action="ppaction://noaction">
              <a:snd r:embed="rId8" name="rugissement.wav"/>
            </a:hlinkClick>
          </p:cNvPr>
          <p:cNvSpPr>
            <a:spLocks noChangeArrowheads="1"/>
          </p:cNvSpPr>
          <p:nvPr/>
        </p:nvSpPr>
        <p:spPr bwMode="auto">
          <a:xfrm>
            <a:off x="5638800" y="2667000"/>
            <a:ext cx="1828800" cy="5905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fr-CA" sz="1600">
                <a:solidFill>
                  <a:srgbClr val="000000"/>
                </a:solidFill>
                <a:latin typeface="Arial" charset="0"/>
              </a:rPr>
              <a:t>Rugissement</a:t>
            </a:r>
          </a:p>
          <a:p>
            <a:r>
              <a:rPr lang="fr-CA" sz="1600">
                <a:solidFill>
                  <a:srgbClr val="000000"/>
                </a:solidFill>
                <a:latin typeface="Arial" charset="0"/>
              </a:rPr>
              <a:t>du lion</a:t>
            </a:r>
          </a:p>
        </p:txBody>
      </p:sp>
      <p:pic>
        <p:nvPicPr>
          <p:cNvPr id="54293" name="Picture 1045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010400" y="2819400"/>
            <a:ext cx="304800" cy="304800"/>
          </a:xfrm>
          <a:prstGeom prst="rect">
            <a:avLst/>
          </a:prstGeom>
          <a:noFill/>
        </p:spPr>
      </p:pic>
      <p:pic>
        <p:nvPicPr>
          <p:cNvPr id="54288" name="lion.avi">
            <a:hlinkClick r:id="" action="ppaction://media"/>
          </p:cNvPr>
          <p:cNvPicPr>
            <a:picLocks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1370013" y="1676400"/>
            <a:ext cx="3354387" cy="2516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41" fill="hold"/>
                                        <p:tgtEl>
                                          <p:spTgt spid="542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42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432" fill="hold"/>
                                        <p:tgtEl>
                                          <p:spTgt spid="542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93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293"/>
                </p:tgtEl>
              </p:cMediaNode>
            </p:audio>
            <p:video>
              <p:cMediaNode>
                <p:cTn id="13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428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42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42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8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AMÉRIQUE</a:t>
            </a:r>
            <a:br>
              <a:rPr lang="fr-CA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fr-CA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 SUD</a:t>
            </a: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125" y="1981200"/>
            <a:ext cx="2772075" cy="4114800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 err="1">
                <a:hlinkClick r:id="rId4" action="ppaction://hlinksldjump"/>
              </a:rPr>
              <a:t>Matamata</a:t>
            </a:r>
            <a:endParaRPr lang="fr-CA" dirty="0"/>
          </a:p>
          <a:p>
            <a:r>
              <a:rPr lang="fr-CA" dirty="0">
                <a:hlinkClick r:id="rId5" action="ppaction://hlinksldjump"/>
              </a:rPr>
              <a:t>Ara</a:t>
            </a:r>
            <a:endParaRPr lang="fr-CA" dirty="0"/>
          </a:p>
          <a:p>
            <a:r>
              <a:rPr lang="fr-CA" dirty="0" smtClean="0">
                <a:hlinkClick r:id="rId6" action="ppaction://hlinksldjump"/>
              </a:rPr>
              <a:t>Ouistiti</a:t>
            </a:r>
            <a:endParaRPr lang="fr-CA" dirty="0"/>
          </a:p>
        </p:txBody>
      </p:sp>
      <p:sp>
        <p:nvSpPr>
          <p:cNvPr id="6152" name="Comment 8"/>
          <p:cNvSpPr>
            <a:spLocks noChangeArrowheads="1"/>
          </p:cNvSpPr>
          <p:nvPr/>
        </p:nvSpPr>
        <p:spPr bwMode="auto">
          <a:xfrm>
            <a:off x="54102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 dirty="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 dirty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6153" name="Group 9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6154" name="Comment 10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6155" name="AutoShape 11" descr="GLOBE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8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01172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Matamata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Espèce de tortue à carapace accidentée</a:t>
            </a:r>
          </a:p>
        </p:txBody>
      </p:sp>
      <p:sp>
        <p:nvSpPr>
          <p:cNvPr id="21508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pic>
        <p:nvPicPr>
          <p:cNvPr id="21510" name="tortue.avi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276600" y="3392488"/>
            <a:ext cx="2894013" cy="2170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09" fill="hold"/>
                                        <p:tgtEl>
                                          <p:spTgt spid="21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5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1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rre verticale">
  <a:themeElements>
    <a:clrScheme name="Barre verticale 2">
      <a:dk1>
        <a:srgbClr val="000000"/>
      </a:dk1>
      <a:lt1>
        <a:srgbClr val="FFFFFF"/>
      </a:lt1>
      <a:dk2>
        <a:srgbClr val="003366"/>
      </a:dk2>
      <a:lt2>
        <a:srgbClr val="5490A8"/>
      </a:lt2>
      <a:accent1>
        <a:srgbClr val="0099CC"/>
      </a:accent1>
      <a:accent2>
        <a:srgbClr val="3366CC"/>
      </a:accent2>
      <a:accent3>
        <a:srgbClr val="FFFFFF"/>
      </a:accent3>
      <a:accent4>
        <a:srgbClr val="000000"/>
      </a:accent4>
      <a:accent5>
        <a:srgbClr val="AACAE2"/>
      </a:accent5>
      <a:accent6>
        <a:srgbClr val="2D5CB9"/>
      </a:accent6>
      <a:hlink>
        <a:srgbClr val="99CCFF"/>
      </a:hlink>
      <a:folHlink>
        <a:srgbClr val="E1E1B7"/>
      </a:folHlink>
    </a:clrScheme>
    <a:fontScheme name="Barre vertical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arre verticale 1">
        <a:dk1>
          <a:srgbClr val="5490A8"/>
        </a:dk1>
        <a:lt1>
          <a:srgbClr val="DDDDDD"/>
        </a:lt1>
        <a:dk2>
          <a:srgbClr val="00172E"/>
        </a:dk2>
        <a:lt2>
          <a:srgbClr val="CCECFF"/>
        </a:lt2>
        <a:accent1>
          <a:srgbClr val="0099CC"/>
        </a:accent1>
        <a:accent2>
          <a:srgbClr val="3366CC"/>
        </a:accent2>
        <a:accent3>
          <a:srgbClr val="AAABAD"/>
        </a:accent3>
        <a:accent4>
          <a:srgbClr val="BDBDBD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rre verticale 2">
        <a:dk1>
          <a:srgbClr val="000000"/>
        </a:dk1>
        <a:lt1>
          <a:srgbClr val="FFFFFF"/>
        </a:lt1>
        <a:dk2>
          <a:srgbClr val="003366"/>
        </a:dk2>
        <a:lt2>
          <a:srgbClr val="5490A8"/>
        </a:lt2>
        <a:accent1>
          <a:srgbClr val="0099CC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re vertical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re verticale 4">
        <a:dk1>
          <a:srgbClr val="000000"/>
        </a:dk1>
        <a:lt1>
          <a:srgbClr val="FFFFFF"/>
        </a:lt1>
        <a:dk2>
          <a:srgbClr val="666633"/>
        </a:dk2>
        <a:lt2>
          <a:srgbClr val="908A6C"/>
        </a:lt2>
        <a:accent1>
          <a:srgbClr val="808000"/>
        </a:accent1>
        <a:accent2>
          <a:srgbClr val="996633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8A5C2D"/>
        </a:accent6>
        <a:hlink>
          <a:srgbClr val="CCCC00"/>
        </a:hlink>
        <a:folHlink>
          <a:srgbClr val="D6DE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re verticale 5">
        <a:dk1>
          <a:srgbClr val="000000"/>
        </a:dk1>
        <a:lt1>
          <a:srgbClr val="FFFFFF"/>
        </a:lt1>
        <a:dk2>
          <a:srgbClr val="181848"/>
        </a:dk2>
        <a:lt2>
          <a:srgbClr val="656F97"/>
        </a:lt2>
        <a:accent1>
          <a:srgbClr val="6666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8B8FF"/>
        </a:accent5>
        <a:accent6>
          <a:srgbClr val="2D2D8A"/>
        </a:accent6>
        <a:hlink>
          <a:srgbClr val="9A9ABC"/>
        </a:hlink>
        <a:folHlink>
          <a:srgbClr val="D2B6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re verticale 6">
        <a:dk1>
          <a:srgbClr val="CC0066"/>
        </a:dk1>
        <a:lt1>
          <a:srgbClr val="FFFFFF"/>
        </a:lt1>
        <a:dk2>
          <a:srgbClr val="000000"/>
        </a:dk2>
        <a:lt2>
          <a:srgbClr val="CC0099"/>
        </a:lt2>
        <a:accent1>
          <a:srgbClr val="FF9900"/>
        </a:accent1>
        <a:accent2>
          <a:srgbClr val="CC66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B95C00"/>
        </a:accent6>
        <a:hlink>
          <a:srgbClr val="0099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Designs\Barre verticale.pot</Template>
  <TotalTime>2218</TotalTime>
  <Words>356</Words>
  <Application>Microsoft Office PowerPoint</Application>
  <PresentationFormat>Affichage à l'écran (4:3)</PresentationFormat>
  <Paragraphs>95</Paragraphs>
  <Slides>19</Slides>
  <Notes>11</Notes>
  <HiddenSlides>10</HiddenSlides>
  <MMClips>4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6" baseType="lpstr">
      <vt:lpstr>Arial</vt:lpstr>
      <vt:lpstr>Comic Sans MS</vt:lpstr>
      <vt:lpstr>Impact</vt:lpstr>
      <vt:lpstr>Tahoma</vt:lpstr>
      <vt:lpstr>Times New Roman</vt:lpstr>
      <vt:lpstr>Wingdings</vt:lpstr>
      <vt:lpstr>Barre verticale</vt:lpstr>
      <vt:lpstr>VOYAGE AUTOUR DU MONDE</vt:lpstr>
      <vt:lpstr>Parties du globe visitées</vt:lpstr>
      <vt:lpstr>SUJETS PHOTOGRAPHIÉS</vt:lpstr>
      <vt:lpstr>AFRIQUE</vt:lpstr>
      <vt:lpstr>Phacochère</vt:lpstr>
      <vt:lpstr>Loxodonta africana cyclotis</vt:lpstr>
      <vt:lpstr>Harde de lions</vt:lpstr>
      <vt:lpstr>AMÉRIQUE DU SUD</vt:lpstr>
      <vt:lpstr>Matamata</vt:lpstr>
      <vt:lpstr>Ara</vt:lpstr>
      <vt:lpstr>Ouistiti</vt:lpstr>
      <vt:lpstr>ASIE</vt:lpstr>
      <vt:lpstr>AUSTRALIE</vt:lpstr>
      <vt:lpstr>Ornithorynque</vt:lpstr>
      <vt:lpstr>CANADA</vt:lpstr>
      <vt:lpstr>Cornemuseurs</vt:lpstr>
      <vt:lpstr>EUROPE</vt:lpstr>
      <vt:lpstr>Tour de Pise</vt:lpstr>
      <vt:lpstr>L'Everest</vt:lpstr>
    </vt:vector>
  </TitlesOfParts>
  <Company>Gestion Nicole Benoit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VOYAGE AUTOUR DU MONDE</dc:title>
  <dc:creator>Jocelyne Roberge</dc:creator>
  <cp:lastModifiedBy>Nicole Benoît</cp:lastModifiedBy>
  <cp:revision>117</cp:revision>
  <dcterms:created xsi:type="dcterms:W3CDTF">2000-05-08T21:02:09Z</dcterms:created>
  <dcterms:modified xsi:type="dcterms:W3CDTF">2014-01-13T21:44:10Z</dcterms:modified>
</cp:coreProperties>
</file>